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93" r:id="rId3"/>
    <p:sldId id="306" r:id="rId4"/>
    <p:sldId id="343" r:id="rId5"/>
    <p:sldId id="340" r:id="rId6"/>
    <p:sldId id="341" r:id="rId7"/>
    <p:sldId id="344" r:id="rId8"/>
    <p:sldId id="345" r:id="rId9"/>
    <p:sldId id="346" r:id="rId10"/>
    <p:sldId id="347" r:id="rId11"/>
    <p:sldId id="280" r:id="rId12"/>
    <p:sldId id="297" r:id="rId13"/>
    <p:sldId id="348" r:id="rId14"/>
    <p:sldId id="357" r:id="rId15"/>
    <p:sldId id="358" r:id="rId16"/>
    <p:sldId id="339" r:id="rId17"/>
    <p:sldId id="350" r:id="rId18"/>
    <p:sldId id="351" r:id="rId19"/>
    <p:sldId id="361" r:id="rId20"/>
    <p:sldId id="359" r:id="rId21"/>
    <p:sldId id="354" r:id="rId22"/>
    <p:sldId id="352" r:id="rId23"/>
    <p:sldId id="356" r:id="rId24"/>
    <p:sldId id="355" r:id="rId25"/>
    <p:sldId id="360" r:id="rId26"/>
    <p:sldId id="279" r:id="rId27"/>
  </p:sldIdLst>
  <p:sldSz cx="9144000" cy="6858000" type="screen4x3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4660"/>
  </p:normalViewPr>
  <p:slideViewPr>
    <p:cSldViewPr>
      <p:cViewPr>
        <p:scale>
          <a:sx n="75" d="100"/>
          <a:sy n="75" d="100"/>
        </p:scale>
        <p:origin x="1200" y="9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69925AC-BAA0-47C1-AF15-0013BA79300F}" type="datetimeFigureOut">
              <a:rPr lang="ru-RU" smtClean="0"/>
              <a:t>24.03.2017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4CBA5E4-5908-4969-85F3-3B4167E24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31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схема модели управления – для согласования понятий.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BA5E4-5908-4969-85F3-3B4167E24E5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6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540-6845-4999-A8E9-B1DB32093349}" type="datetime1">
              <a:rPr lang="ru-RU" smtClean="0"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38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5AB9-0DF5-4BBE-8A4B-C949C871C5A2}" type="datetime1">
              <a:rPr lang="ru-RU" smtClean="0"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94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B22D-6A65-4A20-BD84-A6C1C3801311}" type="datetime1">
              <a:rPr lang="ru-RU" smtClean="0"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4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461F-5661-473A-8826-1114FC3AF1FB}" type="datetime1">
              <a:rPr lang="ru-RU" smtClean="0"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7449-07DD-40BA-A76A-3A1C74C5E2EB}" type="datetime1">
              <a:rPr lang="ru-RU" smtClean="0"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4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96FF-563B-4929-AF82-6FE3E0EA918B}" type="datetime1">
              <a:rPr lang="ru-RU" smtClean="0"/>
              <a:t>24.03.2017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47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B41B-ACC3-452B-AB4F-25BB62C483CD}" type="datetime1">
              <a:rPr lang="ru-RU" smtClean="0"/>
              <a:t>24.03.2017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89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982F-C33A-4DBB-9CBB-38676135533A}" type="datetime1">
              <a:rPr lang="ru-RU" smtClean="0"/>
              <a:t>24.03.2017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55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61C9-1760-46D8-9371-0AA870E3E9E0}" type="datetime1">
              <a:rPr lang="ru-RU" smtClean="0"/>
              <a:t>24.03.2017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37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1E9-E764-42CD-8A70-2990E53CCDD2}" type="datetime1">
              <a:rPr lang="ru-RU" smtClean="0"/>
              <a:t>24.03.2017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06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4F66-D58C-440D-BD1A-8B5C98AA4A57}" type="datetime1">
              <a:rPr lang="ru-RU" smtClean="0"/>
              <a:t>24.03.2017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19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5C07-E04E-4E32-A6A1-7A5CF009A438}" type="datetime1">
              <a:rPr lang="ru-RU" smtClean="0"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7454-3196-40FA-AA0C-DD8DC57FA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65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8000" r="-1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Путь </a:t>
            </a:r>
            <a:r>
              <a:rPr lang="ru-RU" sz="4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питониста</a:t>
            </a: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,</a:t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или </a:t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Как мы перезапускали открытые данные в России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7735" y="836712"/>
            <a:ext cx="3254846" cy="576064"/>
          </a:xfrm>
        </p:spPr>
        <p:txBody>
          <a:bodyPr>
            <a:normAutofit fontScale="62500" lnSpcReduction="20000"/>
          </a:bodyPr>
          <a:lstStyle/>
          <a:p>
            <a:pPr lvl="0" algn="l">
              <a:spcBef>
                <a:spcPts val="0"/>
              </a:spcBef>
              <a:buClr>
                <a:srgbClr val="7F7F7F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25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марта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2017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года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Вологда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 17"/>
          <p:cNvSpPr/>
          <p:nvPr/>
        </p:nvSpPr>
        <p:spPr>
          <a:xfrm>
            <a:off x="323528" y="365047"/>
            <a:ext cx="6552728" cy="8534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ct val="25000"/>
              <a:buFont typeface="Calibri"/>
              <a:buNone/>
            </a:pPr>
            <a:r>
              <a:rPr lang="en-US" sz="2400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Пятая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конференция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разработчиков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ПО «</a:t>
            </a:r>
            <a:r>
              <a:rPr lang="en-US" sz="2400" b="0" i="0" u="none" strike="noStrike" cap="none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DevParty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»</a:t>
            </a:r>
          </a:p>
        </p:txBody>
      </p:sp>
      <p:pic>
        <p:nvPicPr>
          <p:cNvPr id="6" name="Shape 18"/>
          <p:cNvPicPr preferRelativeResize="0"/>
          <p:nvPr/>
        </p:nvPicPr>
        <p:blipFill rotWithShape="1">
          <a:blip r:embed="rId3">
            <a:alphaModFix/>
          </a:blip>
          <a:srcRect t="3626" b="3627"/>
          <a:stretch/>
        </p:blipFill>
        <p:spPr>
          <a:xfrm>
            <a:off x="7092280" y="370276"/>
            <a:ext cx="1829126" cy="169642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1773585" y="4869160"/>
            <a:ext cx="5976664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7F7F7F"/>
              </a:buClr>
              <a:buSzPct val="25000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Елена Никитина</a:t>
            </a:r>
          </a:p>
          <a:p>
            <a:pPr>
              <a:spcBef>
                <a:spcPts val="0"/>
              </a:spcBef>
              <a:buClr>
                <a:srgbClr val="7F7F7F"/>
              </a:buClr>
              <a:buSzPct val="25000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Аналитический центр при Правительстве РФ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3784" y="1556792"/>
            <a:ext cx="1234423" cy="144016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97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Российские школы – мотивирует  открывать данные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7"/>
          <a:stretch/>
        </p:blipFill>
        <p:spPr bwMode="auto">
          <a:xfrm>
            <a:off x="394246" y="432480"/>
            <a:ext cx="8606708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706" y="3876670"/>
            <a:ext cx="4803248" cy="27663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82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  <a:latin typeface="Arial Narrow" panose="020B0606020202030204" pitchFamily="34" charset="0"/>
              </a:rPr>
              <a:t>11</a:t>
            </a:fld>
            <a:endParaRPr lang="ru-RU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49378"/>
              </p:ext>
            </p:extLst>
          </p:nvPr>
        </p:nvGraphicFramePr>
        <p:xfrm>
          <a:off x="315540" y="764704"/>
          <a:ext cx="8496944" cy="570070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96344"/>
                <a:gridCol w="5400600"/>
              </a:tblGrid>
              <a:tr h="502716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Кто выкладывает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Где выкладывает</a:t>
                      </a:r>
                    </a:p>
                    <a:p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793428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Федеральные, региональные, муниципальные ОГВ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сайт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/</a:t>
                      </a:r>
                      <a:r>
                        <a:rPr lang="en-US" sz="2000" b="0" dirty="0" err="1" smtClean="0">
                          <a:latin typeface="Arial Narrow" panose="020B0606020202030204" pitchFamily="34" charset="0"/>
                        </a:rPr>
                        <a:t>opendata</a:t>
                      </a: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.</a:t>
                      </a:r>
                      <a:r>
                        <a:rPr lang="ru-RU" sz="2000" b="0" baseline="0" dirty="0" smtClean="0">
                          <a:latin typeface="Arial Narrow" panose="020B0606020202030204" pitchFamily="34" charset="0"/>
                        </a:rPr>
                        <a:t> Например, </a:t>
                      </a:r>
                      <a:r>
                        <a:rPr lang="ru-RU" sz="2000" b="0" baseline="0" dirty="0" err="1" smtClean="0">
                          <a:latin typeface="Arial Narrow" panose="020B0606020202030204" pitchFamily="34" charset="0"/>
                        </a:rPr>
                        <a:t>минобрнауки.рф</a:t>
                      </a:r>
                      <a:r>
                        <a:rPr lang="en-US" sz="2000" b="0" baseline="0" dirty="0" smtClean="0">
                          <a:latin typeface="Arial Narrow" panose="020B0606020202030204" pitchFamily="34" charset="0"/>
                        </a:rPr>
                        <a:t>/</a:t>
                      </a:r>
                      <a:r>
                        <a:rPr lang="en-US" sz="2000" b="0" baseline="0" dirty="0" err="1" smtClean="0">
                          <a:latin typeface="Arial Narrow" panose="020B0606020202030204" pitchFamily="34" charset="0"/>
                        </a:rPr>
                        <a:t>opendata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624621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Подведомственные организации федеральных ОГВ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сайт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/</a:t>
                      </a:r>
                      <a:r>
                        <a:rPr lang="en-US" sz="2000" b="0" dirty="0" err="1" smtClean="0">
                          <a:latin typeface="Arial Narrow" panose="020B0606020202030204" pitchFamily="34" charset="0"/>
                        </a:rPr>
                        <a:t>opendata</a:t>
                      </a: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.</a:t>
                      </a:r>
                      <a:r>
                        <a:rPr lang="ru-RU" sz="2000" b="0" baseline="0" dirty="0" smtClean="0">
                          <a:latin typeface="Arial Narrow" panose="020B0606020202030204" pitchFamily="34" charset="0"/>
                        </a:rPr>
                        <a:t>  Например, </a:t>
                      </a:r>
                      <a:r>
                        <a:rPr lang="en-US" sz="2000" b="0" baseline="0" dirty="0" smtClean="0">
                          <a:latin typeface="Arial Narrow" panose="020B0606020202030204" pitchFamily="34" charset="0"/>
                        </a:rPr>
                        <a:t>obrnadzor.gov.ru/</a:t>
                      </a:r>
                      <a:r>
                        <a:rPr lang="en-US" sz="2000" b="0" baseline="0" dirty="0" err="1" smtClean="0">
                          <a:latin typeface="Arial Narrow" panose="020B0606020202030204" pitchFamily="34" charset="0"/>
                        </a:rPr>
                        <a:t>opendata</a:t>
                      </a:r>
                      <a:endParaRPr lang="ru-RU" sz="2000" b="0" baseline="0" dirty="0" smtClean="0">
                        <a:latin typeface="Arial Narrow" panose="020B0606020202030204" pitchFamily="34" charset="0"/>
                      </a:endParaRPr>
                    </a:p>
                    <a:p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219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Все те же самые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На федеральном портале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data.gov.ru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87921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Все те же самые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На отдельных</a:t>
                      </a:r>
                      <a:r>
                        <a:rPr lang="ru-RU" sz="2000" b="0" baseline="0" dirty="0" smtClean="0">
                          <a:latin typeface="Arial Narrow" panose="020B0606020202030204" pitchFamily="34" charset="0"/>
                        </a:rPr>
                        <a:t> порталах</a:t>
                      </a:r>
                      <a:endParaRPr lang="ru-RU" sz="2000" b="0" dirty="0" smtClean="0">
                        <a:latin typeface="Arial Narrow" panose="020B0606020202030204" pitchFamily="34" charset="0"/>
                      </a:endParaRPr>
                    </a:p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Например,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opendata.mon.gov.ru</a:t>
                      </a: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,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opendata.gov35.ru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431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Все</a:t>
                      </a:r>
                      <a:r>
                        <a:rPr lang="ru-RU" sz="2000" b="0" baseline="0" dirty="0" smtClean="0">
                          <a:latin typeface="Arial Narrow" panose="020B0606020202030204" pitchFamily="34" charset="0"/>
                        </a:rPr>
                        <a:t> те же самые и к</a:t>
                      </a: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то</a:t>
                      </a:r>
                      <a:r>
                        <a:rPr lang="ru-RU" sz="2000" b="0" baseline="0" dirty="0" smtClean="0">
                          <a:latin typeface="Arial Narrow" panose="020B0606020202030204" pitchFamily="34" charset="0"/>
                        </a:rPr>
                        <a:t> угодно </a:t>
                      </a: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через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API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http://api.duma.gov.ru</a:t>
                      </a:r>
                    </a:p>
                    <a:p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566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Кто угодно на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ftp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ftp://free:free@ftp.zakupki.gov.ru, </a:t>
                      </a:r>
                      <a:r>
                        <a:rPr lang="en-US" sz="2000" dirty="0" smtClean="0"/>
                        <a:t>ftp://gmuext:YctTa34AdOPyld2@ftp.bus.gov.ru</a:t>
                      </a:r>
                      <a:endParaRPr lang="ru-RU" sz="2000" dirty="0" smtClean="0"/>
                    </a:p>
                    <a:p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474"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Кто угодно где угодно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На своем портале: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hubofdata.ru</a:t>
                      </a:r>
                      <a:r>
                        <a:rPr lang="ru-RU" sz="2000" b="0" dirty="0" smtClean="0">
                          <a:latin typeface="Arial Narrow" panose="020B0606020202030204" pitchFamily="34" charset="0"/>
                        </a:rPr>
                        <a:t>, </a:t>
                      </a:r>
                      <a:r>
                        <a:rPr lang="en-US" sz="2000" b="0" dirty="0" smtClean="0">
                          <a:latin typeface="Arial Narrow" panose="020B0606020202030204" pitchFamily="34" charset="0"/>
                        </a:rPr>
                        <a:t>kaggle.com</a:t>
                      </a:r>
                      <a:endParaRPr lang="ru-RU" sz="2000" b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2308" y="0"/>
            <a:ext cx="8820473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Где взять открытые данные?</a:t>
            </a:r>
            <a:endParaRPr lang="ru-RU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5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165" b="38491"/>
          <a:stretch/>
        </p:blipFill>
        <p:spPr>
          <a:xfrm>
            <a:off x="372" y="-27384"/>
            <a:ext cx="5638428" cy="36174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-386"/>
            <a:ext cx="3505200" cy="6881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20809"/>
          <a:stretch/>
        </p:blipFill>
        <p:spPr>
          <a:xfrm>
            <a:off x="0" y="3590113"/>
            <a:ext cx="5638800" cy="32952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16632"/>
            <a:ext cx="615617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Kaggle</a:t>
            </a:r>
            <a:r>
              <a:rPr lang="ru-RU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/</a:t>
            </a:r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ЗАДАЧИ</a:t>
            </a:r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ru-RU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РЕШЕНИЯ</a:t>
            </a:r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ru-RU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ДАННЫЕ. ОТКРЫТЫЕ ДАННЫЕ</a:t>
            </a:r>
            <a:endParaRPr lang="en-US" b="1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i="1" dirty="0" smtClean="0">
                <a:latin typeface="Arial Narrow" panose="020B0606020202030204" pitchFamily="34" charset="0"/>
              </a:rPr>
              <a:t>‘</a:t>
            </a:r>
            <a:r>
              <a:rPr lang="en-US" i="1" dirty="0">
                <a:latin typeface="Arial Narrow" panose="020B0606020202030204" pitchFamily="34" charset="0"/>
              </a:rPr>
              <a:t>Y</a:t>
            </a:r>
            <a:r>
              <a:rPr lang="en-US" i="1" dirty="0" smtClean="0">
                <a:latin typeface="Arial Narrow" panose="020B0606020202030204" pitchFamily="34" charset="0"/>
              </a:rPr>
              <a:t>our </a:t>
            </a:r>
            <a:r>
              <a:rPr lang="en-US" i="1" dirty="0">
                <a:latin typeface="Arial Narrow" panose="020B0606020202030204" pitchFamily="34" charset="0"/>
              </a:rPr>
              <a:t>Home for Data </a:t>
            </a:r>
            <a:r>
              <a:rPr lang="en-US" i="1" dirty="0" smtClean="0">
                <a:latin typeface="Arial Narrow" panose="020B0606020202030204" pitchFamily="34" charset="0"/>
              </a:rPr>
              <a:t>Science</a:t>
            </a:r>
            <a:r>
              <a:rPr lang="en-US" b="1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’</a:t>
            </a:r>
            <a:endParaRPr lang="en-US" i="1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0192" y="6353891"/>
            <a:ext cx="2229328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https://www.kaggle.com/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Открытые данные в России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3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Как мы перезапускали </a:t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открытые данные в России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4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3152" y="0"/>
            <a:ext cx="615617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2015 год: начало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14</a:t>
            </a:fld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82677" y="692696"/>
            <a:ext cx="8229600" cy="16176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Федеральный портал открытых данных: менее 3 000 наборов данных плохого качества ни о чем (большая часть которых не обновлялась с 2013 г).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Программисты не знают, что такое открытые данные. И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даже не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спрашивают, что это такое.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Госорганы боятся программистов…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…</a:t>
            </a:r>
            <a:r>
              <a:rPr lang="ru-RU" sz="2000" dirty="0">
                <a:solidFill>
                  <a:srgbClr val="7030A0"/>
                </a:solidFill>
                <a:latin typeface="Arial Narrow" panose="020B0606020202030204" pitchFamily="34" charset="0"/>
              </a:rPr>
              <a:t>и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тоже не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знают, что такое открытые данные.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Госорганы не хотят связываться с открытием новых данных.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0427" y="3303647"/>
            <a:ext cx="615617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2017 год: начало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1758" y="4077072"/>
            <a:ext cx="8229600" cy="1617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Федеральный портал открытых данных: почти 13 000 наборов данных, среди них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появились интересные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обновляющиеся данные.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Программисты начинают спрашивать, где взять открытые данные. И уже перестали спрашивать, что это такое.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Госорганы вживую встречаются с программистами на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хакатонах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…</a:t>
            </a: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…и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потихоньку начинают разбираться в своих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собственных открытых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данных.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Госорганы начинают открывать данные по своей инициативе.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3152" y="0"/>
            <a:ext cx="615617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Какие мероприятия мы сделали за 2 года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15</a:t>
            </a:fld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82677" y="692696"/>
            <a:ext cx="8229600" cy="16176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4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хакатона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Data.gov.ru Hackathon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2015-2016 гг. Последние – за 100 человек участников. Бюджет – еда. Призы начали давать партнеры, начиная со второго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хакатона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Первый Всероссийский конкурс «Открытые данные Российской Федерации» сентябрь-ноябрь 2015 г. Подано около 100 заявок. Бюджет: 0 рублей.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Госфинансирование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: 0 рублей.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Первый Общероссийский саммит по открытым данным декабрь 2015 г. Бюджет 4,5 млн от привлеченных партнеров. Около 600 участников.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Госфинансирование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: 0 рублей.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Open Data Bootcamp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– 2-месячный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интенсив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по обучению созданию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стартапов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на открытых данных</a:t>
            </a:r>
            <a:r>
              <a:rPr lang="en-US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октябрь-ноябрь 2016 г. Подано 32 заявки, количество участников: 15. Один из проектов, </a:t>
            </a:r>
            <a:r>
              <a:rPr lang="en-US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HouseScan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, успешно развивается и использует открытые данные. Бюджет: 0 рублей.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Госфинансирование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: 0 рублей. Участие: бесплатное.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Семинары и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вебинары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для госорганов. Рекорд – больше 700 (!) человек на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вебинаре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по открытым данным для региональных органов власти в 2016 г. Выступления на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митапах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и конференциях и пр.</a:t>
            </a:r>
          </a:p>
        </p:txBody>
      </p:sp>
    </p:spTree>
    <p:extLst>
      <p:ext uri="{BB962C8B-B14F-4D97-AF65-F5344CB8AC3E}">
        <p14:creationId xmlns:p14="http://schemas.microsoft.com/office/powerpoint/2010/main" val="137116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Федеральный портал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data.gov.ru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. Просто чтобы вы знали, что он есть 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16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456265" cy="590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36" y="1412776"/>
            <a:ext cx="4711849" cy="48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61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2564904"/>
            <a:ext cx="8204448" cy="1470025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Открытые данные:</a:t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как Си-</a:t>
            </a:r>
            <a:r>
              <a:rPr lang="ru-RU" sz="4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шник</a:t>
            </a: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превратился в </a:t>
            </a:r>
            <a:r>
              <a:rPr lang="ru-RU" sz="4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питониста</a:t>
            </a:r>
            <a:r>
              <a:rPr lang="en-US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/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благодаря интересному проекту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1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206830" cy="70788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Декларатор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– единственное в России место, где уцелели все данные о доходах чиновников за много лет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18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25154"/>
            <a:ext cx="6837015" cy="55837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7" y="3224743"/>
            <a:ext cx="8680996" cy="614749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47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206830" cy="70788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Декларатор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– единственное в России место, где уцелели все данные о доходах чиновников за много лет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19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6"/>
          <a:stretch/>
        </p:blipFill>
        <p:spPr bwMode="auto">
          <a:xfrm>
            <a:off x="395536" y="712862"/>
            <a:ext cx="8273554" cy="60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58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Открытые данные:</a:t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что это, зачем они и где их взять?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65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5724128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Декларатор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проблема в исходных данных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20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743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753807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DOC, XLS, PDF…</a:t>
            </a:r>
            <a:endParaRPr lang="ru-RU" sz="3600" b="1" dirty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503953"/>
            <a:ext cx="8629650" cy="1171575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3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615617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Декларатор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: все еще на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C#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21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1" y="548680"/>
            <a:ext cx="6119093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92"/>
          <a:stretch/>
        </p:blipFill>
        <p:spPr bwMode="auto">
          <a:xfrm>
            <a:off x="5321610" y="537245"/>
            <a:ext cx="3659638" cy="541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87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439"/>
            <a:ext cx="9144000" cy="70788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Как поговорить с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Moscow Python 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о менторах на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хакатон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… 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и внезапно выступить на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митапе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22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851758" cy="537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46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0654" y="0"/>
            <a:ext cx="615617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МК по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парсингу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данных… на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Python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(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Нетология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23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"/>
          <a:stretch/>
        </p:blipFill>
        <p:spPr bwMode="auto">
          <a:xfrm>
            <a:off x="0" y="16025"/>
            <a:ext cx="2947779" cy="67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3037145" y="582407"/>
            <a:ext cx="5956188" cy="2016224"/>
            <a:chOff x="3059831" y="1484784"/>
            <a:chExt cx="5956188" cy="201622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1597488"/>
              <a:ext cx="5956187" cy="1686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Прямоугольная выноска 10"/>
            <p:cNvSpPr/>
            <p:nvPr/>
          </p:nvSpPr>
          <p:spPr>
            <a:xfrm>
              <a:off x="3059831" y="1484784"/>
              <a:ext cx="5956187" cy="2016224"/>
            </a:xfrm>
            <a:prstGeom prst="wedgeRectCallout">
              <a:avLst>
                <a:gd name="adj1" fmla="val -73026"/>
                <a:gd name="adj2" fmla="val 3205"/>
              </a:avLst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r="18127"/>
          <a:stretch/>
        </p:blipFill>
        <p:spPr bwMode="auto">
          <a:xfrm>
            <a:off x="2664020" y="4797152"/>
            <a:ext cx="632931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" r="9102" b="7790"/>
          <a:stretch/>
        </p:blipFill>
        <p:spPr>
          <a:xfrm>
            <a:off x="4977297" y="2368690"/>
            <a:ext cx="4027340" cy="2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91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24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0110"/>
            <a:ext cx="8134350" cy="617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0"/>
            <a:ext cx="657904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МК по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парсингу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данных… на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Python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(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Нетология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–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пруф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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39752" y="6387644"/>
            <a:ext cx="308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https://vimeo.com/200793648</a:t>
            </a:r>
          </a:p>
        </p:txBody>
      </p:sp>
    </p:spTree>
    <p:extLst>
      <p:ext uri="{BB962C8B-B14F-4D97-AF65-F5344CB8AC3E}">
        <p14:creationId xmlns:p14="http://schemas.microsoft.com/office/powerpoint/2010/main" val="338582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</a:rPr>
              <a:t>25</a:t>
            </a:fld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3141"/>
            <a:ext cx="8584463" cy="590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6" y="-27384"/>
            <a:ext cx="6579046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МК по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парсингу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данных… на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Python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(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Нетология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– </a:t>
            </a:r>
            <a:r>
              <a:rPr lang="ru-RU" sz="20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пруф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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0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8000" r="-1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БЛАГОДАРЮ ЗА ВНИМАНИЕ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4797152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Елена Никитина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Открытые данные в России </a:t>
            </a:r>
            <a:r>
              <a:rPr lang="en-US" dirty="0" smtClean="0">
                <a:solidFill>
                  <a:schemeClr val="bg1"/>
                </a:solidFill>
              </a:rPr>
              <a:t>fb.com/</a:t>
            </a:r>
            <a:r>
              <a:rPr lang="en-US" dirty="0" err="1" smtClean="0">
                <a:solidFill>
                  <a:schemeClr val="bg1"/>
                </a:solidFill>
              </a:rPr>
              <a:t>OpenDataInRussia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e.nikitina@ac.gov.ru</a:t>
            </a:r>
          </a:p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b.com/</a:t>
            </a:r>
            <a:r>
              <a:rPr lang="en-US" dirty="0" err="1" smtClean="0">
                <a:solidFill>
                  <a:schemeClr val="bg1"/>
                </a:solidFill>
              </a:rPr>
              <a:t>Shorstko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1233" y="332656"/>
            <a:ext cx="1234423" cy="14401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Shape 18"/>
          <p:cNvPicPr preferRelativeResize="0"/>
          <p:nvPr/>
        </p:nvPicPr>
        <p:blipFill rotWithShape="1">
          <a:blip r:embed="rId4">
            <a:alphaModFix/>
          </a:blip>
          <a:srcRect t="3626" b="3627"/>
          <a:stretch/>
        </p:blipFill>
        <p:spPr>
          <a:xfrm>
            <a:off x="7092280" y="370276"/>
            <a:ext cx="1829126" cy="169642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01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тяжелый физический тру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1230367"/>
            <a:ext cx="3494790" cy="23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7" y="584036"/>
            <a:ext cx="3494789" cy="70788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Data </a:t>
            </a:r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Mining</a:t>
            </a:r>
            <a:r>
              <a:rPr lang="ru-RU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…</a:t>
            </a:r>
          </a:p>
          <a:p>
            <a:r>
              <a:rPr lang="ru-RU" sz="2000" i="1" dirty="0">
                <a:solidFill>
                  <a:schemeClr val="bg1"/>
                </a:solidFill>
                <a:latin typeface="Arial Narrow" panose="020B060602020203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Data </a:t>
            </a:r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Parsing, </a:t>
            </a:r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Data </a:t>
            </a:r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Scraping</a:t>
            </a:r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…</a:t>
            </a:r>
            <a:r>
              <a:rPr lang="ru-RU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endParaRPr lang="ru-RU" sz="20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4845" y="584035"/>
            <a:ext cx="3877245" cy="1015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Open data: </a:t>
            </a:r>
            <a:endParaRPr lang="ru-RU" sz="2000" i="1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2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свобода доступа, свобода использования, </a:t>
            </a:r>
            <a:r>
              <a:rPr lang="ru-RU" sz="2000" i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машиночитаемость</a:t>
            </a:r>
            <a:endParaRPr lang="ru-RU" sz="2000" i="1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23467" y="3627407"/>
            <a:ext cx="19303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smtClean="0">
                <a:latin typeface="Arial Narrow" panose="020B0606020202030204" pitchFamily="34" charset="0"/>
              </a:rPr>
              <a:t>(исходник картинки с Локо-Банк)</a:t>
            </a:r>
            <a:endParaRPr lang="ru-RU" sz="1100" dirty="0">
              <a:latin typeface="Arial Narrow" panose="020B060602020203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45239" y="3627407"/>
            <a:ext cx="20265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smtClean="0">
                <a:latin typeface="Arial Narrow" panose="020B0606020202030204" pitchFamily="34" charset="0"/>
              </a:rPr>
              <a:t>(картинка с </a:t>
            </a:r>
            <a:r>
              <a:rPr lang="en-US" sz="1100" dirty="0" smtClean="0">
                <a:latin typeface="Arial Narrow" panose="020B0606020202030204" pitchFamily="34" charset="0"/>
              </a:rPr>
              <a:t>http</a:t>
            </a:r>
            <a:r>
              <a:rPr lang="en-US" sz="1100" dirty="0">
                <a:latin typeface="Arial Narrow" panose="020B0606020202030204" pitchFamily="34" charset="0"/>
              </a:rPr>
              <a:t>://</a:t>
            </a:r>
            <a:r>
              <a:rPr lang="en-US" sz="1100" dirty="0" smtClean="0">
                <a:latin typeface="Arial Narrow" panose="020B0606020202030204" pitchFamily="34" charset="0"/>
              </a:rPr>
              <a:t>cu-status.com.ua</a:t>
            </a:r>
            <a:r>
              <a:rPr lang="ru-RU" sz="1100" dirty="0" smtClean="0">
                <a:latin typeface="Arial Narrow" panose="020B0606020202030204" pitchFamily="34" charset="0"/>
              </a:rPr>
              <a:t>)</a:t>
            </a:r>
            <a:endParaRPr lang="ru-RU" sz="1100" dirty="0">
              <a:latin typeface="Arial Narrow" panose="020B060602020203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86"/>
          <a:stretch/>
        </p:blipFill>
        <p:spPr bwMode="auto">
          <a:xfrm>
            <a:off x="4984845" y="1539175"/>
            <a:ext cx="387724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1772816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VS</a:t>
            </a:r>
            <a:endParaRPr lang="ru-RU" sz="3600" b="1" dirty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Объект 2"/>
          <p:cNvSpPr>
            <a:spLocks noGrp="1"/>
          </p:cNvSpPr>
          <p:nvPr>
            <p:ph idx="1"/>
          </p:nvPr>
        </p:nvSpPr>
        <p:spPr>
          <a:xfrm>
            <a:off x="467544" y="4005064"/>
            <a:ext cx="8229600" cy="16176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Не нужно лишней работы - данные уже кем-то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подготовлены за вас </a:t>
            </a: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Всегда в одном месте (обычно домен/</a:t>
            </a:r>
            <a:r>
              <a:rPr lang="en-US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opendata</a:t>
            </a:r>
            <a:r>
              <a:rPr lang="en-US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)</a:t>
            </a: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Их кто-то хранит за вас (вместе с предыдущими версиями)</a:t>
            </a:r>
            <a:endParaRPr lang="en-US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Сами обновляются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Совсем идеальный случай – данные связаны между собой (</a:t>
            </a:r>
            <a:r>
              <a:rPr lang="en-US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LOD)</a:t>
            </a: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Просто берете и используете, бесплатно, без соглашений и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ограничений…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… качаете 10 Гб без ограничения скорости. Не то что на </a:t>
            </a:r>
            <a:r>
              <a:rPr lang="ru-RU" sz="2000" dirty="0" err="1" smtClean="0">
                <a:solidFill>
                  <a:srgbClr val="7030A0"/>
                </a:solidFill>
                <a:latin typeface="Arial Narrow" panose="020B0606020202030204" pitchFamily="34" charset="0"/>
              </a:rPr>
              <a:t>файлообменниках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</a:rPr>
              <a:t> </a:t>
            </a:r>
            <a:r>
              <a:rPr lang="ru-RU" sz="2000" dirty="0" smtClean="0">
                <a:solidFill>
                  <a:srgbClr val="7030A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</a:t>
            </a:r>
            <a:endParaRPr lang="ru-RU" sz="2000" dirty="0" smtClean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7454-3196-40FA-AA0C-DD8DC57FA7F4}" type="slidenum">
              <a:rPr lang="ru-RU" smtClean="0">
                <a:solidFill>
                  <a:srgbClr val="7030A0"/>
                </a:solidFill>
                <a:latin typeface="Arial Narrow" panose="020B0606020202030204" pitchFamily="34" charset="0"/>
              </a:rPr>
              <a:t>3</a:t>
            </a:fld>
            <a:endParaRPr lang="ru-RU" dirty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3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Torgi.gov.ru – 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государственный сайт для проведения торгов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01115"/>
            <a:ext cx="6806169" cy="635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90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Земельные торги России – удобный и простой доступ к торгам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0110"/>
            <a:ext cx="8663397" cy="564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/>
          <a:stretch/>
        </p:blipFill>
        <p:spPr bwMode="auto">
          <a:xfrm>
            <a:off x="31304" y="5013176"/>
            <a:ext cx="6505575" cy="175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85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Земельные торги России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– </a:t>
            </a:r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инициатива, которая что-то меняет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677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95" y="476672"/>
            <a:ext cx="4534870" cy="19069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02" y="5301208"/>
            <a:ext cx="3941605" cy="1389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03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Российские школы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5" y="1340768"/>
            <a:ext cx="8807743" cy="468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02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Российские школы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670597" cy="55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 rot="21061957">
            <a:off x="5107719" y="2644328"/>
            <a:ext cx="3846412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rgbClr val="FF0000"/>
                </a:solidFill>
                <a:effectLst/>
              </a:rPr>
              <a:t>Data Mining</a:t>
            </a:r>
            <a:endParaRPr lang="ru-RU" sz="40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221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20683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 Российские школы</a:t>
            </a:r>
            <a:endParaRPr lang="en-US" sz="2000" i="1" dirty="0">
              <a:latin typeface="Arial Narrow" panose="020B0606020202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0110"/>
            <a:ext cx="8484121" cy="379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"/>
          <a:stretch/>
        </p:blipFill>
        <p:spPr bwMode="auto">
          <a:xfrm>
            <a:off x="174170" y="3817486"/>
            <a:ext cx="8358269" cy="306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 rot="21061957">
            <a:off x="5035711" y="1420193"/>
            <a:ext cx="3846412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0000"/>
                </a:solidFill>
              </a:rPr>
              <a:t>z</a:t>
            </a:r>
            <a:r>
              <a:rPr lang="en-US" sz="4000" b="1" cap="none" spc="0" dirty="0" smtClean="0">
                <a:ln/>
                <a:solidFill>
                  <a:srgbClr val="FF0000"/>
                </a:solidFill>
                <a:effectLst/>
              </a:rPr>
              <a:t>akupki.gov.ru</a:t>
            </a:r>
            <a:endParaRPr lang="ru-RU" sz="4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8" name="Прямоугольник 7"/>
          <p:cNvSpPr/>
          <p:nvPr/>
        </p:nvSpPr>
        <p:spPr>
          <a:xfrm rot="21061957">
            <a:off x="4785557" y="5020552"/>
            <a:ext cx="3846412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rgbClr val="FF0000"/>
                </a:solidFill>
                <a:effectLst/>
              </a:rPr>
              <a:t>bus.gov.ru</a:t>
            </a:r>
            <a:endParaRPr lang="ru-RU" sz="40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68424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838</Words>
  <Application>Microsoft Office PowerPoint</Application>
  <PresentationFormat>Экран (4:3)</PresentationFormat>
  <Paragraphs>119</Paragraphs>
  <Slides>26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Calibri</vt:lpstr>
      <vt:lpstr>Times New Roman</vt:lpstr>
      <vt:lpstr>Wingdings</vt:lpstr>
      <vt:lpstr>Тема Office</vt:lpstr>
      <vt:lpstr>Путь питониста, или  Как мы перезапускали открытые данные в России</vt:lpstr>
      <vt:lpstr>Открытые данные: что это, зачем они и где их взять?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мы перезапускали  открытые данные в России</vt:lpstr>
      <vt:lpstr>Презентация PowerPoint</vt:lpstr>
      <vt:lpstr>Презентация PowerPoint</vt:lpstr>
      <vt:lpstr>Презентация PowerPoint</vt:lpstr>
      <vt:lpstr>Открытые данные: как Си-шник превратился в питониста  благодаря интересному проекту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БЛАГОДАРЮ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«АКТУАЛЬНЫЕ ПРОБЛЕМЫ РАЗВИТИЯ ОТКРЫТЫХ ДАННЫХ</dc:title>
  <dc:creator>nike</dc:creator>
  <cp:lastModifiedBy>nike3200@mail.ru</cp:lastModifiedBy>
  <cp:revision>134</cp:revision>
  <cp:lastPrinted>2017-03-15T10:09:42Z</cp:lastPrinted>
  <dcterms:created xsi:type="dcterms:W3CDTF">2017-03-01T06:30:16Z</dcterms:created>
  <dcterms:modified xsi:type="dcterms:W3CDTF">2017-03-24T21:01:41Z</dcterms:modified>
</cp:coreProperties>
</file>